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56"/>
  </p:notesMasterIdLst>
  <p:handoutMasterIdLst>
    <p:handoutMasterId r:id="rId57"/>
  </p:handoutMasterIdLst>
  <p:sldIdLst>
    <p:sldId id="383" r:id="rId2"/>
    <p:sldId id="356" r:id="rId3"/>
    <p:sldId id="360" r:id="rId4"/>
    <p:sldId id="401" r:id="rId5"/>
    <p:sldId id="361" r:id="rId6"/>
    <p:sldId id="402" r:id="rId7"/>
    <p:sldId id="370" r:id="rId8"/>
    <p:sldId id="403" r:id="rId9"/>
    <p:sldId id="404" r:id="rId10"/>
    <p:sldId id="405" r:id="rId11"/>
    <p:sldId id="406" r:id="rId12"/>
    <p:sldId id="407" r:id="rId13"/>
    <p:sldId id="367" r:id="rId14"/>
    <p:sldId id="408" r:id="rId15"/>
    <p:sldId id="409" r:id="rId16"/>
    <p:sldId id="410" r:id="rId17"/>
    <p:sldId id="400" r:id="rId18"/>
    <p:sldId id="379" r:id="rId19"/>
    <p:sldId id="411" r:id="rId20"/>
    <p:sldId id="413" r:id="rId21"/>
    <p:sldId id="414" r:id="rId22"/>
    <p:sldId id="415" r:id="rId23"/>
    <p:sldId id="416" r:id="rId24"/>
    <p:sldId id="382" r:id="rId25"/>
    <p:sldId id="376" r:id="rId26"/>
    <p:sldId id="417" r:id="rId27"/>
    <p:sldId id="377" r:id="rId28"/>
    <p:sldId id="378" r:id="rId29"/>
    <p:sldId id="384" r:id="rId30"/>
    <p:sldId id="385" r:id="rId31"/>
    <p:sldId id="366" r:id="rId32"/>
    <p:sldId id="368" r:id="rId33"/>
    <p:sldId id="395" r:id="rId34"/>
    <p:sldId id="396" r:id="rId35"/>
    <p:sldId id="397" r:id="rId36"/>
    <p:sldId id="398" r:id="rId37"/>
    <p:sldId id="399" r:id="rId38"/>
    <p:sldId id="389" r:id="rId39"/>
    <p:sldId id="336" r:id="rId40"/>
    <p:sldId id="418" r:id="rId41"/>
    <p:sldId id="388" r:id="rId42"/>
    <p:sldId id="337" r:id="rId43"/>
    <p:sldId id="338" r:id="rId44"/>
    <p:sldId id="341" r:id="rId45"/>
    <p:sldId id="387" r:id="rId46"/>
    <p:sldId id="343" r:id="rId47"/>
    <p:sldId id="344" r:id="rId48"/>
    <p:sldId id="419" r:id="rId49"/>
    <p:sldId id="369" r:id="rId50"/>
    <p:sldId id="345" r:id="rId51"/>
    <p:sldId id="346" r:id="rId52"/>
    <p:sldId id="347" r:id="rId53"/>
    <p:sldId id="348" r:id="rId54"/>
    <p:sldId id="349" r:id="rId55"/>
  </p:sldIdLst>
  <p:sldSz cx="12192000" cy="6858000"/>
  <p:notesSz cx="7315200" cy="96012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CCFF"/>
    <a:srgbClr val="FF3300"/>
    <a:srgbClr val="33CC33"/>
    <a:srgbClr val="3333FF"/>
    <a:srgbClr val="FFFF00"/>
    <a:srgbClr val="CC00CC"/>
    <a:srgbClr val="FF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4618" autoAdjust="0"/>
  </p:normalViewPr>
  <p:slideViewPr>
    <p:cSldViewPr>
      <p:cViewPr varScale="1">
        <p:scale>
          <a:sx n="93" d="100"/>
          <a:sy n="93" d="100"/>
        </p:scale>
        <p:origin x="52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89F97694-6472-446A-BE5B-F133C71BC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8788" y="720725"/>
            <a:ext cx="63976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0086"/>
            <a:ext cx="5852814" cy="43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1774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defTabSz="96524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6" tIns="48254" rIns="96506" bIns="48254" numCol="1" anchor="b" anchorCtr="0" compatLnSpc="1">
            <a:prstTxWarp prst="textNoShape">
              <a:avLst/>
            </a:prstTxWarp>
          </a:bodyPr>
          <a:lstStyle>
            <a:lvl1pPr algn="r" defTabSz="965241">
              <a:defRPr sz="1300"/>
            </a:lvl1pPr>
          </a:lstStyle>
          <a:p>
            <a:pPr>
              <a:defRPr/>
            </a:pPr>
            <a:fld id="{59C69F30-6CED-4CAB-8FA0-AD51C6E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9F30-6CED-4CAB-8FA0-AD51C6EBDC9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6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F66B7-41CE-4EBF-86E6-AA9BF1DCA3B5}" type="slidenum">
              <a:rPr lang="en-US" smtClean="0"/>
              <a:pPr defTabSz="965200"/>
              <a:t>49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19626C-E1E2-4DF5-8AA6-BC3142058A96}" type="slidenum">
              <a:rPr lang="en-US" smtClean="0"/>
              <a:pPr defTabSz="965200"/>
              <a:t>50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28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39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41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0A1C2C8-15C6-4D9D-95EF-6C95F8377B20}" type="slidenum">
              <a:rPr lang="en-US" smtClean="0"/>
              <a:pPr defTabSz="965200"/>
              <a:t>43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F6CF24C4-2EDB-40FF-94DD-46A062D6320A}" type="slidenum">
              <a:rPr lang="en-US" smtClean="0"/>
              <a:pPr defTabSz="965200"/>
              <a:t>44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D6171-1F2D-46BB-A1A5-14E14E2FDAA3}" type="slidenum">
              <a:rPr lang="en-US" smtClean="0">
                <a:latin typeface="Arial" pitchFamily="34" charset="0"/>
              </a:rPr>
              <a:pPr/>
              <a:t>45</a:t>
            </a:fld>
            <a:endParaRPr lang="en-US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91554-F29A-4ED5-B56D-AB9A20DEF92B}" type="slidenum">
              <a:rPr lang="en-US" smtClean="0"/>
              <a:pPr defTabSz="965200"/>
              <a:t>46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A9BF25A6-EE87-4EAF-8BF9-14CF5991EA42}" type="slidenum">
              <a:rPr lang="en-US" smtClean="0"/>
              <a:pPr defTabSz="965200"/>
              <a:t>47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3BDD-7DB4-4FE6-B7BE-096ACE1CEC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36BC-58BB-4D53-BE3D-CAFE603330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6983-D404-4630-AE92-91158E4DE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"/>
            <a:ext cx="8229600" cy="612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ACCF-DD5B-4B8F-9942-6180BB154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83B-42AC-4C02-ADA8-40CD500B8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09949-8294-417B-8CEF-7919E25A3D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4F473-2930-4E27-9DE6-3CB8EA8A50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7489-1089-46B0-876A-68AC4A6FB9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AD75-B3B8-4438-B724-A09412E2CD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60E9-D2FB-40BD-8DAB-9C48525AFD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07BF-9D23-46CE-9C7F-03972BEB5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B5E4D-0FE7-45EE-A80D-369438F132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BC86645-1A16-44AB-A4F2-3CFE29DE47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.xml"/><Relationship Id="rId7" Type="http://schemas.openxmlformats.org/officeDocument/2006/relationships/image" Target="../media/image3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37.png"/><Relationship Id="rId5" Type="http://schemas.openxmlformats.org/officeDocument/2006/relationships/tags" Target="../tags/tag22.xml"/><Relationship Id="rId10" Type="http://schemas.openxmlformats.org/officeDocument/2006/relationships/image" Target="../media/image36.png"/><Relationship Id="rId4" Type="http://schemas.openxmlformats.org/officeDocument/2006/relationships/tags" Target="../tags/tag21.xml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43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42.png"/><Relationship Id="rId17" Type="http://schemas.openxmlformats.org/officeDocument/2006/relationships/image" Target="../media/image38.png"/><Relationship Id="rId2" Type="http://schemas.openxmlformats.org/officeDocument/2006/relationships/tags" Target="../tags/tag25.xml"/><Relationship Id="rId16" Type="http://schemas.openxmlformats.org/officeDocument/2006/relationships/image" Target="../media/image37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41.png"/><Relationship Id="rId5" Type="http://schemas.openxmlformats.org/officeDocument/2006/relationships/tags" Target="../tags/tag28.xml"/><Relationship Id="rId1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2.bp.blogspot.com/-9dwlRNvV338/TfyK_J8WGZI/AAAAAAAAARc/PKOCa_pwY4Y/s1600/the-human-ear.gif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file:///C:\Dokumente%20und%20Einstellungen\wbarry\Eigene%20Dateien\Lehre\WS-04-5\Grundlagen-Phon\GLagenSkripte\GL-Akust-Phon\Kap3\Ansatzrohr-neutral.jpe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1.png"/><Relationship Id="rId5" Type="http://schemas.openxmlformats.org/officeDocument/2006/relationships/tags" Target="../tags/tag9.xml"/><Relationship Id="rId10" Type="http://schemas.openxmlformats.org/officeDocument/2006/relationships/image" Target="../media/image10.png"/><Relationship Id="rId4" Type="http://schemas.openxmlformats.org/officeDocument/2006/relationships/tags" Target="../tags/tag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>
                <a:latin typeface="Calibri"/>
                <a:cs typeface="Calibri"/>
              </a:rPr>
            </a:b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15997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>
                <a:latin typeface="Calibri"/>
                <a:cs typeface="Calibri"/>
              </a:rPr>
              <a:t>Particle Filters and Applications of HMMs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682864"/>
            <a:ext cx="12192000" cy="11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Instructor: </a:t>
            </a:r>
            <a:r>
              <a:rPr lang="en-US" sz="2400" dirty="0" err="1">
                <a:solidFill>
                  <a:schemeClr val="bg1"/>
                </a:solidFill>
                <a:latin typeface="Calibri"/>
                <a:cs typeface="Calibri"/>
              </a:rPr>
              <a:t>Lotzi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/>
                <a:cs typeface="Calibri"/>
              </a:rPr>
              <a:t>Bölöni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lvl="1" algn="ctr">
              <a:spcBef>
                <a:spcPct val="50000"/>
              </a:spcBef>
            </a:pPr>
            <a:endParaRPr lang="en-US" sz="1400" dirty="0">
              <a:latin typeface="Calibri"/>
              <a:cs typeface="Calibri"/>
            </a:endParaRPr>
          </a:p>
          <a:p>
            <a:pPr marL="0" lvl="1"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</a:t>
            </a:r>
            <a:r>
              <a:rPr lang="en-US" sz="1600" dirty="0">
                <a:latin typeface="Calibri"/>
                <a:cs typeface="Calibri"/>
              </a:rPr>
              <a:t>CS188</a:t>
            </a:r>
            <a:r>
              <a:rPr lang="en-US" sz="1400" dirty="0">
                <a:latin typeface="Calibri"/>
                <a:cs typeface="Calibri"/>
              </a:rPr>
              <a:t> Intro to AI at UC Berkeley,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839664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00475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595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 Bonanza!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69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817730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3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Today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HMMs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Particle filters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Demo bonanza!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Most-likely-explanation queries</a:t>
            </a:r>
          </a:p>
          <a:p>
            <a:pPr lvl="2"/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Applications: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“I Know Why You Went to the Clinic: Risks and Realization of HTTPS Traffic Analysis”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Speech recognition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(Laser)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85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Main techniques: </a:t>
            </a:r>
            <a:r>
              <a:rPr lang="en-US" sz="2000" dirty="0" err="1">
                <a:ea typeface="ＭＳ Ｐゴシック" pitchFamily="34" charset="-128"/>
              </a:rPr>
              <a:t>Kalman</a:t>
            </a:r>
            <a:r>
              <a:rPr lang="en-US" sz="2000" dirty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</p:spTree>
    <p:extLst>
      <p:ext uri="{BB962C8B-B14F-4D97-AF65-F5344CB8AC3E}">
        <p14:creationId xmlns:p14="http://schemas.microsoft.com/office/powerpoint/2010/main" val="124492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1</a:t>
            </a:r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</p:spTree>
    <p:extLst>
      <p:ext uri="{BB962C8B-B14F-4D97-AF65-F5344CB8AC3E}">
        <p14:creationId xmlns:p14="http://schemas.microsoft.com/office/powerpoint/2010/main" val="5873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396817" y="6488668"/>
            <a:ext cx="479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sonar ghost DBN model (L15D6)]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Sonar Ghost DBN Model</a:t>
            </a:r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Reasoning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5715000" cy="4525963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Markov models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Hidden Markov models</a:t>
            </a: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943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endParaRPr lang="en-US" baseline="-25000" dirty="0">
              <a:latin typeface="Calibri"/>
              <a:cs typeface="Calibri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27432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7174" name="AutoShape 6"/>
          <p:cNvCxnSpPr>
            <a:cxnSpLocks noChangeShapeType="1"/>
            <a:stCxn id="7175" idx="6"/>
            <a:endCxn id="7173" idx="2"/>
          </p:cNvCxnSpPr>
          <p:nvPr/>
        </p:nvCxnSpPr>
        <p:spPr bwMode="auto">
          <a:xfrm>
            <a:off x="23764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8288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6576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7177" name="AutoShape 9"/>
          <p:cNvCxnSpPr>
            <a:cxnSpLocks noChangeShapeType="1"/>
            <a:stCxn id="7176" idx="6"/>
            <a:endCxn id="7179" idx="2"/>
          </p:cNvCxnSpPr>
          <p:nvPr/>
        </p:nvCxnSpPr>
        <p:spPr bwMode="auto">
          <a:xfrm>
            <a:off x="42052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7178" name="AutoShape 10"/>
          <p:cNvCxnSpPr>
            <a:cxnSpLocks noChangeShapeType="1"/>
            <a:stCxn id="7173" idx="6"/>
            <a:endCxn id="7176" idx="2"/>
          </p:cNvCxnSpPr>
          <p:nvPr/>
        </p:nvCxnSpPr>
        <p:spPr bwMode="auto">
          <a:xfrm>
            <a:off x="3290889" y="2552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4572000" y="2286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7180" name="AutoShape 12"/>
          <p:cNvCxnSpPr>
            <a:cxnSpLocks noChangeShapeType="1"/>
            <a:stCxn id="7179" idx="6"/>
            <a:endCxn id="7172" idx="2"/>
          </p:cNvCxnSpPr>
          <p:nvPr/>
        </p:nvCxnSpPr>
        <p:spPr bwMode="auto">
          <a:xfrm>
            <a:off x="5105400" y="2552701"/>
            <a:ext cx="838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14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1" y="32004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1" y="3200401"/>
            <a:ext cx="10461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996948" y="23764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9444748" y="23764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9" name="AutoShape 6"/>
          <p:cNvCxnSpPr>
            <a:cxnSpLocks noChangeShapeType="1"/>
            <a:stCxn id="27" idx="0"/>
            <a:endCxn id="28" idx="0"/>
          </p:cNvCxnSpPr>
          <p:nvPr/>
        </p:nvCxnSpPr>
        <p:spPr bwMode="auto">
          <a:xfrm rot="5400000" flipV="1">
            <a:off x="9024855" y="1639093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0" name="AutoShape 7"/>
          <p:cNvCxnSpPr>
            <a:cxnSpLocks noChangeShapeType="1"/>
            <a:stCxn id="28" idx="4"/>
            <a:endCxn id="27" idx="4"/>
          </p:cNvCxnSpPr>
          <p:nvPr/>
        </p:nvCxnSpPr>
        <p:spPr bwMode="auto">
          <a:xfrm rot="5400000">
            <a:off x="9024855" y="22772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1" name="AutoShape 8"/>
          <p:cNvCxnSpPr>
            <a:cxnSpLocks noChangeShapeType="1"/>
            <a:stCxn id="28" idx="7"/>
            <a:endCxn id="28" idx="6"/>
          </p:cNvCxnSpPr>
          <p:nvPr/>
        </p:nvCxnSpPr>
        <p:spPr bwMode="auto">
          <a:xfrm rot="5400000" flipV="1">
            <a:off x="9901949" y="2514601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" name="AutoShape 9"/>
          <p:cNvCxnSpPr>
            <a:cxnSpLocks noChangeShapeType="1"/>
            <a:stCxn id="27" idx="3"/>
            <a:endCxn id="27" idx="2"/>
          </p:cNvCxnSpPr>
          <p:nvPr/>
        </p:nvCxnSpPr>
        <p:spPr bwMode="auto">
          <a:xfrm rot="16200000" flipV="1">
            <a:off x="7919161" y="2744789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9992435" y="21478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7554035" y="2895600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0.7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8773235" y="15382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8773235" y="3519488"/>
            <a:ext cx="533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0.3</a:t>
            </a:r>
          </a:p>
        </p:txBody>
      </p:sp>
      <p:sp>
        <p:nvSpPr>
          <p:cNvPr id="7193" name="Oval 4"/>
          <p:cNvSpPr>
            <a:spLocks noChangeArrowheads="1"/>
          </p:cNvSpPr>
          <p:nvPr/>
        </p:nvSpPr>
        <p:spPr bwMode="auto">
          <a:xfrm>
            <a:off x="5562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9" name="AutoShape 5"/>
          <p:cNvCxnSpPr>
            <a:cxnSpLocks noChangeShapeType="1"/>
          </p:cNvCxnSpPr>
          <p:nvPr/>
        </p:nvCxnSpPr>
        <p:spPr bwMode="auto">
          <a:xfrm>
            <a:off x="6134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22098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41" name="AutoShape 7"/>
          <p:cNvCxnSpPr>
            <a:cxnSpLocks noChangeShapeType="1"/>
            <a:stCxn id="40" idx="4"/>
            <a:endCxn id="51" idx="0"/>
          </p:cNvCxnSpPr>
          <p:nvPr/>
        </p:nvCxnSpPr>
        <p:spPr bwMode="auto">
          <a:xfrm>
            <a:off x="24765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12954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3" name="AutoShape 9"/>
          <p:cNvCxnSpPr>
            <a:cxnSpLocks noChangeShapeType="1"/>
            <a:stCxn id="44" idx="6"/>
            <a:endCxn id="40" idx="2"/>
          </p:cNvCxnSpPr>
          <p:nvPr/>
        </p:nvCxnSpPr>
        <p:spPr bwMode="auto">
          <a:xfrm>
            <a:off x="18430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" name="Oval 10"/>
          <p:cNvSpPr>
            <a:spLocks noChangeArrowheads="1"/>
          </p:cNvSpPr>
          <p:nvPr/>
        </p:nvSpPr>
        <p:spPr bwMode="auto">
          <a:xfrm>
            <a:off x="12954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45" name="AutoShape 11"/>
          <p:cNvCxnSpPr>
            <a:cxnSpLocks noChangeShapeType="1"/>
            <a:stCxn id="44" idx="4"/>
            <a:endCxn id="42" idx="0"/>
          </p:cNvCxnSpPr>
          <p:nvPr/>
        </p:nvCxnSpPr>
        <p:spPr bwMode="auto">
          <a:xfrm>
            <a:off x="15621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31242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47" name="AutoShape 13"/>
          <p:cNvCxnSpPr>
            <a:cxnSpLocks noChangeShapeType="1"/>
            <a:stCxn id="46" idx="6"/>
            <a:endCxn id="49" idx="2"/>
          </p:cNvCxnSpPr>
          <p:nvPr/>
        </p:nvCxnSpPr>
        <p:spPr bwMode="auto">
          <a:xfrm>
            <a:off x="36718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8" name="AutoShape 14"/>
          <p:cNvCxnSpPr>
            <a:cxnSpLocks noChangeShapeType="1"/>
            <a:stCxn id="40" idx="6"/>
            <a:endCxn id="46" idx="2"/>
          </p:cNvCxnSpPr>
          <p:nvPr/>
        </p:nvCxnSpPr>
        <p:spPr bwMode="auto">
          <a:xfrm>
            <a:off x="2757489" y="5067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4038600" y="4800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50" name="AutoShape 16"/>
          <p:cNvCxnSpPr>
            <a:cxnSpLocks noChangeShapeType="1"/>
            <a:stCxn id="49" idx="6"/>
            <a:endCxn id="7193" idx="2"/>
          </p:cNvCxnSpPr>
          <p:nvPr/>
        </p:nvCxnSpPr>
        <p:spPr bwMode="auto">
          <a:xfrm>
            <a:off x="4586289" y="50673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22098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31242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4038600" y="5867400"/>
            <a:ext cx="533400" cy="533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7209" name="Oval 20"/>
          <p:cNvSpPr>
            <a:spLocks noChangeArrowheads="1"/>
          </p:cNvSpPr>
          <p:nvPr/>
        </p:nvSpPr>
        <p:spPr bwMode="auto">
          <a:xfrm>
            <a:off x="5562600" y="586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55" name="AutoShape 21"/>
          <p:cNvCxnSpPr>
            <a:cxnSpLocks noChangeShapeType="1"/>
            <a:stCxn id="46" idx="4"/>
            <a:endCxn id="52" idx="0"/>
          </p:cNvCxnSpPr>
          <p:nvPr/>
        </p:nvCxnSpPr>
        <p:spPr bwMode="auto">
          <a:xfrm>
            <a:off x="33909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56" name="AutoShape 22"/>
          <p:cNvCxnSpPr>
            <a:cxnSpLocks noChangeShapeType="1"/>
            <a:stCxn id="49" idx="4"/>
            <a:endCxn id="53" idx="0"/>
          </p:cNvCxnSpPr>
          <p:nvPr/>
        </p:nvCxnSpPr>
        <p:spPr bwMode="auto">
          <a:xfrm>
            <a:off x="4305300" y="5348289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1" y="4241800"/>
            <a:ext cx="12858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560123"/>
              </p:ext>
            </p:extLst>
          </p:nvPr>
        </p:nvGraphicFramePr>
        <p:xfrm>
          <a:off x="7467600" y="4775200"/>
          <a:ext cx="3276600" cy="1905000"/>
        </p:xfrm>
        <a:graphic>
          <a:graphicData uri="http://schemas.openxmlformats.org/drawingml/2006/table">
            <a:tbl>
              <a:tblPr/>
              <a:tblGrid>
                <a:gridCol w="103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no umbrella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39" name="TextBox 14"/>
          <p:cNvSpPr txBox="1">
            <a:spLocks noChangeArrowheads="1"/>
          </p:cNvSpPr>
          <p:nvPr/>
        </p:nvSpPr>
        <p:spPr bwMode="auto">
          <a:xfrm>
            <a:off x="7391400" y="1"/>
            <a:ext cx="4800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Markov Model (L15D1)]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35" y="1332427"/>
            <a:ext cx="1066800" cy="9165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048000"/>
            <a:ext cx="1132765" cy="96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3" grpId="0"/>
      <p:bldP spid="34" grpId="0"/>
      <p:bldP spid="35" grpId="0"/>
      <p:bldP spid="36" grpId="0"/>
      <p:bldP spid="40" grpId="0" animBg="1"/>
      <p:bldP spid="42" grpId="0" animBg="1"/>
      <p:bldP spid="44" grpId="0" animBg="1"/>
      <p:bldP spid="46" grpId="0" animBg="1"/>
      <p:bldP spid="49" grpId="0" animBg="1"/>
      <p:bldP spid="51" grpId="0" animBg="1"/>
      <p:bldP spid="52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</a:t>
            </a:r>
            <a:r>
              <a:rPr lang="en-US" sz="2400">
                <a:latin typeface="Calibri"/>
                <a:cs typeface="Calibri"/>
              </a:rPr>
              <a:t>of states</a:t>
            </a: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 (Max)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pic>
        <p:nvPicPr>
          <p:cNvPr id="3" name="Picture 2" descr="Screen Shot 2014-03-12 at 11.59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78" y="1219200"/>
            <a:ext cx="4090722" cy="4932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248400"/>
            <a:ext cx="1173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I Know Why You Went to the Clinic: Risks and Realization of HTTPS Traffic Analysis</a:t>
            </a:r>
          </a:p>
          <a:p>
            <a:r>
              <a:rPr lang="en-US" dirty="0">
                <a:latin typeface="Calibri"/>
                <a:cs typeface="Calibri"/>
              </a:rPr>
              <a:t>Brad Miller, Ling Huang, A. D. Joseph, J. D. </a:t>
            </a:r>
            <a:r>
              <a:rPr lang="en-US" dirty="0" err="1">
                <a:latin typeface="Calibri"/>
                <a:cs typeface="Calibri"/>
              </a:rPr>
              <a:t>Tygar</a:t>
            </a:r>
            <a:r>
              <a:rPr lang="en-US" dirty="0">
                <a:latin typeface="Calibri"/>
                <a:cs typeface="Calibri"/>
              </a:rPr>
              <a:t> (UC Berkeley)</a:t>
            </a:r>
          </a:p>
          <a:p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270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830766"/>
          </a:xfrm>
        </p:spPr>
        <p:txBody>
          <a:bodyPr/>
          <a:lstStyle/>
          <a:p>
            <a:r>
              <a:rPr lang="en-US" dirty="0"/>
              <a:t>Setting</a:t>
            </a:r>
          </a:p>
          <a:p>
            <a:pPr lvl="1"/>
            <a:r>
              <a:rPr lang="en-US" dirty="0"/>
              <a:t>User we want to spy on use HTTPS to browse the internet</a:t>
            </a:r>
          </a:p>
          <a:p>
            <a:r>
              <a:rPr lang="en-US" dirty="0"/>
              <a:t>Measurements</a:t>
            </a:r>
          </a:p>
          <a:p>
            <a:pPr lvl="1"/>
            <a:r>
              <a:rPr lang="en-US" dirty="0"/>
              <a:t>IP address</a:t>
            </a:r>
          </a:p>
          <a:p>
            <a:pPr lvl="1"/>
            <a:r>
              <a:rPr lang="en-US" dirty="0"/>
              <a:t>Sizes of packets coming in</a:t>
            </a:r>
          </a:p>
          <a:p>
            <a:r>
              <a:rPr lang="en-US" dirty="0"/>
              <a:t>Goal</a:t>
            </a:r>
          </a:p>
          <a:p>
            <a:pPr lvl="1"/>
            <a:r>
              <a:rPr lang="en-US" dirty="0"/>
              <a:t>Infer browsing sequence of that user</a:t>
            </a:r>
          </a:p>
          <a:p>
            <a:pPr lvl="1"/>
            <a:endParaRPr lang="en-US" dirty="0"/>
          </a:p>
          <a:p>
            <a:r>
              <a:rPr lang="en-US" dirty="0"/>
              <a:t>E.g.: medical, financial, legal, …</a:t>
            </a:r>
          </a:p>
        </p:txBody>
      </p:sp>
    </p:spTree>
    <p:extLst>
      <p:ext uri="{BB962C8B-B14F-4D97-AF65-F5344CB8AC3E}">
        <p14:creationId xmlns:p14="http://schemas.microsoft.com/office/powerpoint/2010/main" val="585814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5105400"/>
          </a:xfrm>
        </p:spPr>
        <p:txBody>
          <a:bodyPr/>
          <a:lstStyle/>
          <a:p>
            <a:r>
              <a:rPr lang="en-US" dirty="0"/>
              <a:t>Transition model</a:t>
            </a:r>
          </a:p>
          <a:p>
            <a:pPr lvl="1"/>
            <a:r>
              <a:rPr lang="en-US" dirty="0"/>
              <a:t>Probability distribution over links on the current page + some probability to navigate to any other page on the site</a:t>
            </a:r>
          </a:p>
          <a:p>
            <a:pPr lvl="1"/>
            <a:endParaRPr lang="en-US" dirty="0"/>
          </a:p>
          <a:p>
            <a:r>
              <a:rPr lang="en-US" dirty="0"/>
              <a:t>Noisy observation model due to traffic variations</a:t>
            </a:r>
          </a:p>
          <a:p>
            <a:pPr lvl="1"/>
            <a:r>
              <a:rPr lang="en-US" dirty="0"/>
              <a:t>Caching</a:t>
            </a:r>
          </a:p>
          <a:p>
            <a:pPr lvl="1"/>
            <a:r>
              <a:rPr lang="en-US" dirty="0"/>
              <a:t>Dynamically generated content</a:t>
            </a:r>
          </a:p>
          <a:p>
            <a:pPr lvl="1"/>
            <a:r>
              <a:rPr lang="en-US" dirty="0"/>
              <a:t>User-specific content, including cookies</a:t>
            </a:r>
          </a:p>
          <a:p>
            <a:pPr marL="457165" lvl="1" indent="0">
              <a:buNone/>
            </a:pPr>
            <a:r>
              <a:rPr lang="en-US" dirty="0">
                <a:sym typeface="Wingdings"/>
              </a:rPr>
              <a:t> Probability distribution P( packet size | page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77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Results</a:t>
            </a:r>
          </a:p>
        </p:txBody>
      </p:sp>
      <p:pic>
        <p:nvPicPr>
          <p:cNvPr id="5" name="Picture 4" descr="Screen Shot 2014-03-13 at 11.49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70100"/>
            <a:ext cx="11912600" cy="341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324600"/>
            <a:ext cx="475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BoG</a:t>
            </a:r>
            <a:r>
              <a:rPr lang="en-US" dirty="0">
                <a:latin typeface="Calibri"/>
                <a:cs typeface="Calibri"/>
              </a:rPr>
              <a:t> = described approach, others are prior work</a:t>
            </a:r>
          </a:p>
        </p:txBody>
      </p:sp>
    </p:spTree>
    <p:extLst>
      <p:ext uri="{BB962C8B-B14F-4D97-AF65-F5344CB8AC3E}">
        <p14:creationId xmlns:p14="http://schemas.microsoft.com/office/powerpoint/2010/main" val="799536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 descr="session_length_effe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53" y="1371600"/>
            <a:ext cx="783771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68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5513" y="1296129"/>
            <a:ext cx="5248274" cy="5503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Digitizing Speech</a:t>
            </a:r>
          </a:p>
        </p:txBody>
      </p:sp>
      <p:pic>
        <p:nvPicPr>
          <p:cNvPr id="13315" name="Picture 3" descr="bryanfi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093" t="17650" r="9093" b="17650"/>
          <a:stretch>
            <a:fillRect/>
          </a:stretch>
        </p:blipFill>
        <p:spPr>
          <a:xfrm>
            <a:off x="2778125" y="1746251"/>
            <a:ext cx="5984875" cy="3503613"/>
          </a:xfr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Markov Model (Reminder)</a:t>
            </a:r>
          </a:p>
        </p:txBody>
      </p:sp>
      <p:pic>
        <p:nvPicPr>
          <p:cNvPr id="5" name="Ghostbusters -- Markov 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in 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2271" y="6488668"/>
            <a:ext cx="473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NLP – ASR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tvsample.avi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(from Lecture 1)]</a:t>
            </a:r>
          </a:p>
        </p:txBody>
      </p:sp>
      <p:pic>
        <p:nvPicPr>
          <p:cNvPr id="6" name="NLP -- ASR tvsamp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208809"/>
            <a:ext cx="7162800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4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Digitizing Speech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981505"/>
            <a:ext cx="7751762" cy="326646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Speech in an Hour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1"/>
            <a:ext cx="11379200" cy="47291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Speech input is an acoustic waveform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81200" y="6542532"/>
            <a:ext cx="102108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anchor="ctr">
            <a:spAutoFit/>
          </a:bodyPr>
          <a:lstStyle/>
          <a:p>
            <a:pPr algn="r" eaLnBrk="0" hangingPunct="0"/>
            <a:r>
              <a:rPr lang="en-US" sz="1500" dirty="0">
                <a:latin typeface="Calibri"/>
                <a:cs typeface="Calibri"/>
              </a:rPr>
              <a:t>Figure: Simon </a:t>
            </a:r>
            <a:r>
              <a:rPr lang="en-US" sz="1500" dirty="0" err="1">
                <a:latin typeface="Calibri"/>
                <a:cs typeface="Calibri"/>
              </a:rPr>
              <a:t>Arnfield</a:t>
            </a:r>
            <a:r>
              <a:rPr lang="en-US" sz="1500" dirty="0">
                <a:latin typeface="Calibri"/>
                <a:cs typeface="Calibri"/>
              </a:rPr>
              <a:t>, http://www.psyc.leeds.ac.uk/research/cogn/speech/tutorial/</a:t>
            </a:r>
          </a:p>
        </p:txBody>
      </p:sp>
      <p:pic>
        <p:nvPicPr>
          <p:cNvPr id="14340" name="Picture 4" descr="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277" y="2730152"/>
            <a:ext cx="10091228" cy="14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090871" y="2087934"/>
            <a:ext cx="7245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 dirty="0">
                <a:latin typeface="Calibri"/>
                <a:cs typeface="Calibri"/>
              </a:rPr>
              <a:t>   s          p         </a:t>
            </a:r>
            <a:r>
              <a:rPr lang="en-US" sz="3200" dirty="0" err="1">
                <a:latin typeface="Calibri"/>
                <a:cs typeface="Calibri"/>
              </a:rPr>
              <a:t>ee</a:t>
            </a:r>
            <a:r>
              <a:rPr lang="en-US" sz="3200" dirty="0">
                <a:latin typeface="Calibri"/>
                <a:cs typeface="Calibri"/>
              </a:rPr>
              <a:t>          </a:t>
            </a:r>
            <a:r>
              <a:rPr lang="en-US" sz="3200" dirty="0" err="1">
                <a:latin typeface="Calibri"/>
                <a:cs typeface="Calibri"/>
              </a:rPr>
              <a:t>ch</a:t>
            </a:r>
            <a:r>
              <a:rPr lang="en-US" sz="3200" dirty="0">
                <a:latin typeface="Calibri"/>
                <a:cs typeface="Calibri"/>
              </a:rPr>
              <a:t>         l        a         b</a:t>
            </a:r>
          </a:p>
        </p:txBody>
      </p:sp>
      <p:pic>
        <p:nvPicPr>
          <p:cNvPr id="14343" name="Picture 7" descr="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077" y="4869494"/>
            <a:ext cx="7709698" cy="95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552790" y="4963431"/>
            <a:ext cx="1184940" cy="64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dirty="0">
                <a:latin typeface="Calibri"/>
                <a:cs typeface="Calibri"/>
              </a:rPr>
              <a:t>“l” to “a”</a:t>
            </a:r>
          </a:p>
          <a:p>
            <a:pPr algn="r" eaLnBrk="0" hangingPunct="0"/>
            <a:r>
              <a:rPr lang="en-US" dirty="0">
                <a:latin typeface="Calibri"/>
                <a:cs typeface="Calibri"/>
              </a:rPr>
              <a:t>transition: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331992" y="4317840"/>
            <a:ext cx="4951429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606340" y="4317840"/>
            <a:ext cx="2152795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4" grpId="0"/>
      <p:bldP spid="14345" grpId="0" animBg="1"/>
      <p:bldP spid="143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Spectral Analysis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Frequency gives pitch; amplitude gives volume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Sampling at ~8 kHz (phone), ~16 kHz (</a:t>
            </a:r>
            <a:r>
              <a:rPr lang="en-US" sz="2000" dirty="0" err="1">
                <a:latin typeface="Calibri"/>
                <a:cs typeface="Calibri"/>
              </a:rPr>
              <a:t>mic</a:t>
            </a:r>
            <a:r>
              <a:rPr lang="en-US" sz="2000" dirty="0">
                <a:latin typeface="Calibri"/>
                <a:cs typeface="Calibri"/>
              </a:rPr>
              <a:t>) (kHz=1000 cycles/sec)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Fourier transform of wave displayed as a spectrogram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Darkness indicates energy at each frequency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5363" name="Picture 3" descr="w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2655889"/>
            <a:ext cx="7143751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27126" y="2299775"/>
            <a:ext cx="556537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eaLnBrk="0" hangingPunct="0"/>
            <a:r>
              <a:rPr lang="en-US" dirty="0">
                <a:latin typeface="Calibri"/>
                <a:cs typeface="Calibri"/>
              </a:rPr>
              <a:t>             s             p            </a:t>
            </a:r>
            <a:r>
              <a:rPr lang="en-US" dirty="0" err="1">
                <a:latin typeface="Calibri"/>
                <a:cs typeface="Calibri"/>
              </a:rPr>
              <a:t>ee</a:t>
            </a:r>
            <a:r>
              <a:rPr lang="en-US" dirty="0">
                <a:latin typeface="Calibri"/>
                <a:cs typeface="Calibri"/>
              </a:rPr>
              <a:t>              </a:t>
            </a:r>
            <a:r>
              <a:rPr lang="en-US" dirty="0" err="1">
                <a:latin typeface="Calibri"/>
                <a:cs typeface="Calibri"/>
              </a:rPr>
              <a:t>ch</a:t>
            </a:r>
            <a:r>
              <a:rPr lang="en-US" dirty="0">
                <a:latin typeface="Calibri"/>
                <a:cs typeface="Calibri"/>
              </a:rPr>
              <a:t>           l          a            b</a:t>
            </a:r>
          </a:p>
        </p:txBody>
      </p:sp>
      <p:pic>
        <p:nvPicPr>
          <p:cNvPr id="15365" name="Picture 5" descr="sp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950" y="5029201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5488702">
            <a:off x="264855" y="5455238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-5378415">
            <a:off x="214313" y="2927351"/>
            <a:ext cx="1063625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amplitude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2427" y="4440663"/>
            <a:ext cx="3420545" cy="1731536"/>
          </a:xfrm>
          <a:prstGeom prst="rect">
            <a:avLst/>
          </a:prstGeom>
          <a:noFill/>
        </p:spPr>
      </p:pic>
      <p:pic>
        <p:nvPicPr>
          <p:cNvPr id="75779" name="Picture 3" descr="http://2.bp.blogspot.com/-9dwlRNvV338/TfyK_J8WGZI/AAAAAAAAARc/PKOCa_pwY4Y/s320/the-human-ear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1649412"/>
            <a:ext cx="3657600" cy="23891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82000" y="65532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/>
                <a:cs typeface="Calibri"/>
              </a:rPr>
              <a:t>Human ear figure: depion.blogspot.com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[</a:t>
            </a:r>
            <a:r>
              <a:rPr lang="en-US" dirty="0" err="1"/>
              <a:t>ae</a:t>
            </a:r>
            <a:r>
              <a:rPr lang="en-US" dirty="0"/>
              <a:t>] from “lab”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38200" y="3429001"/>
            <a:ext cx="6019800" cy="2846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Complex wave repeating nine times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Plus smaller wave that repeats 4x for every large cycle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Large wave: freq of 250 Hz (9 times in .036 seconds)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Small wave roughly 4 times this, or roughly 1000 Hz</a:t>
            </a:r>
          </a:p>
        </p:txBody>
      </p:sp>
      <p:pic>
        <p:nvPicPr>
          <p:cNvPr id="16388" name="Picture 4" descr="fig07-1"/>
          <p:cNvPicPr>
            <a:picLocks noChangeAspect="1" noChangeArrowheads="1"/>
          </p:cNvPicPr>
          <p:nvPr/>
        </p:nvPicPr>
        <p:blipFill>
          <a:blip r:embed="rId3" cstate="print"/>
          <a:srcRect l="3529" t="4546" b="80919"/>
          <a:stretch>
            <a:fillRect/>
          </a:stretch>
        </p:blipFill>
        <p:spPr bwMode="auto">
          <a:xfrm>
            <a:off x="1290524" y="1219200"/>
            <a:ext cx="975847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fig07"/>
          <p:cNvPicPr>
            <a:picLocks noChangeAspect="1" noChangeArrowheads="1"/>
          </p:cNvPicPr>
          <p:nvPr/>
        </p:nvPicPr>
        <p:blipFill>
          <a:blip r:embed="rId4" cstate="print"/>
          <a:srcRect l="2353" t="2728" r="54124" b="79100"/>
          <a:stretch>
            <a:fillRect/>
          </a:stretch>
        </p:blipFill>
        <p:spPr bwMode="auto">
          <a:xfrm>
            <a:off x="7315201" y="3505200"/>
            <a:ext cx="40877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Why These Peaks?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7"/>
            <a:ext cx="110490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Articulator process: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Vocal cord vibrations create harmonics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The mouth is an amplifier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Depending on shape of mouth, some harmonics are amplified more than others</a:t>
            </a:r>
          </a:p>
        </p:txBody>
      </p:sp>
      <p:pic>
        <p:nvPicPr>
          <p:cNvPr id="5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3" r="-890" b="77778"/>
          <a:stretch>
            <a:fillRect/>
          </a:stretch>
        </p:blipFill>
        <p:spPr bwMode="auto">
          <a:xfrm>
            <a:off x="9144000" y="41148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22222" b="54444"/>
          <a:stretch>
            <a:fillRect/>
          </a:stretch>
        </p:blipFill>
        <p:spPr bwMode="auto">
          <a:xfrm>
            <a:off x="6019800" y="4856704"/>
            <a:ext cx="2396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47778" b="31111"/>
          <a:stretch>
            <a:fillRect/>
          </a:stretch>
        </p:blipFill>
        <p:spPr bwMode="auto">
          <a:xfrm>
            <a:off x="2861732" y="4953000"/>
            <a:ext cx="23960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78889" r="63167"/>
          <a:stretch>
            <a:fillRect/>
          </a:stretch>
        </p:blipFill>
        <p:spPr bwMode="auto">
          <a:xfrm>
            <a:off x="533400" y="3886200"/>
            <a:ext cx="175259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53333" r="63167" b="30000"/>
          <a:stretch>
            <a:fillRect/>
          </a:stretch>
        </p:blipFill>
        <p:spPr bwMode="auto">
          <a:xfrm>
            <a:off x="3352801" y="3352800"/>
            <a:ext cx="17525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27778" r="63167" b="54444"/>
          <a:stretch>
            <a:fillRect/>
          </a:stretch>
        </p:blipFill>
        <p:spPr bwMode="auto">
          <a:xfrm>
            <a:off x="6400800" y="3276600"/>
            <a:ext cx="17525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81000" y="3124200"/>
            <a:ext cx="1981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916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20955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52197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83439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Resonances of the Vocal Tract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239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human vocal tract as an open tube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Air in a tube of a given length will tend to vibrate at resonance frequency of tube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Constraint: Pressure differential should be maximal at (closed) glottal end and minimal at (open) lip end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 flipH="1">
            <a:off x="3962400" y="2831071"/>
            <a:ext cx="3962400" cy="1664729"/>
            <a:chOff x="4394284" y="2754871"/>
            <a:chExt cx="3682916" cy="1664729"/>
          </a:xfrm>
        </p:grpSpPr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4851482" y="3212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4851482" y="3593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4851482" y="32120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4851482" y="34406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H="1">
              <a:off x="4699082" y="33644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H="1">
              <a:off x="4699082" y="34406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4394284" y="2754871"/>
              <a:ext cx="1221805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Closed end</a:t>
              </a:r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6969208" y="2792971"/>
              <a:ext cx="1107992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Open end</a:t>
              </a:r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4851482" y="397407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5384882" y="4050270"/>
              <a:ext cx="2209800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Length 17.5 cm.</a:t>
              </a:r>
            </a:p>
          </p:txBody>
        </p:sp>
      </p:grp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8850894" y="6519445"/>
            <a:ext cx="3341103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Figure: W. Barry Speech Science slides</a:t>
            </a:r>
          </a:p>
        </p:txBody>
      </p:sp>
      <p:pic>
        <p:nvPicPr>
          <p:cNvPr id="17423" name="Picture 15" descr="C:\Dokumente und Einstellungen\wbarry\Eigene Dateien\Lehre\WS-04-5\Grundlagen-Phon\GLagenSkripte\GL-Akust-Phon\Kap3\Ansatzrohr-neutral.jpeg"/>
          <p:cNvPicPr>
            <a:picLocks noChangeAspect="1" noChangeArrowheads="1"/>
          </p:cNvPicPr>
          <p:nvPr/>
        </p:nvPicPr>
        <p:blipFill>
          <a:blip r:embed="rId3" r:link="rId4" cstate="print"/>
          <a:srcRect l="13918" r="32474" b="37720"/>
          <a:stretch>
            <a:fillRect/>
          </a:stretch>
        </p:blipFill>
        <p:spPr bwMode="auto">
          <a:xfrm>
            <a:off x="8169275" y="1828800"/>
            <a:ext cx="37179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830079"/>
            <a:ext cx="3740122" cy="315021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ter-spectra"/>
          <p:cNvPicPr>
            <a:picLocks noChangeAspect="1" noChangeArrowheads="1"/>
          </p:cNvPicPr>
          <p:nvPr/>
        </p:nvPicPr>
        <p:blipFill>
          <a:blip r:embed="rId3" cstate="print"/>
          <a:srcRect b="32830"/>
          <a:stretch>
            <a:fillRect/>
          </a:stretch>
        </p:blipFill>
        <p:spPr bwMode="auto">
          <a:xfrm>
            <a:off x="2133600" y="1295400"/>
            <a:ext cx="7620000" cy="522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067301" y="6533496"/>
            <a:ext cx="2057399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Figure: Mark </a:t>
            </a:r>
            <a:r>
              <a:rPr lang="en-US" sz="1600" dirty="0" err="1">
                <a:latin typeface="Calibri" pitchFamily="34" charset="0"/>
              </a:rPr>
              <a:t>Liberman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9497" y="6495508"/>
            <a:ext cx="2902503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[Demo: speech synthesis ]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Shapes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Speech Synthesis</a:t>
            </a:r>
          </a:p>
        </p:txBody>
      </p:sp>
      <p:pic>
        <p:nvPicPr>
          <p:cNvPr id="4" name="speech-synthe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1143000"/>
            <a:ext cx="8499475" cy="53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6519448"/>
            <a:ext cx="219591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lang="en-US" sz="1600" dirty="0">
                <a:latin typeface="Calibri"/>
                <a:cs typeface="Calibri"/>
              </a:rPr>
              <a:t>Graphs: </a:t>
            </a:r>
            <a:r>
              <a:rPr lang="en-US" sz="1600" dirty="0" err="1">
                <a:latin typeface="Calibri"/>
                <a:cs typeface="Calibri"/>
              </a:rPr>
              <a:t>Ratree</a:t>
            </a:r>
            <a:r>
              <a:rPr lang="en-US" sz="1600" dirty="0">
                <a:latin typeface="Calibri"/>
                <a:cs typeface="Calibri"/>
              </a:rPr>
              <a:t> Wayland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6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defRPr/>
            </a:pPr>
            <a:r>
              <a:rPr lang="en-US" sz="4400" dirty="0">
                <a:latin typeface="Calibri"/>
                <a:cs typeface="Calibri"/>
              </a:rPr>
              <a:t>Vowel [</a:t>
            </a:r>
            <a:r>
              <a:rPr lang="en-US" sz="4400" dirty="0" err="1">
                <a:latin typeface="Calibri"/>
                <a:cs typeface="Calibri"/>
              </a:rPr>
              <a:t>i</a:t>
            </a:r>
            <a:r>
              <a:rPr lang="en-US" sz="4400" dirty="0">
                <a:latin typeface="Calibri"/>
                <a:cs typeface="Calibri"/>
              </a:rPr>
              <a:t>] sung at successively higher pitches </a:t>
            </a:r>
          </a:p>
        </p:txBody>
      </p:sp>
      <p:pic>
        <p:nvPicPr>
          <p:cNvPr id="19460" name="Picture 4" descr="sr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2"/>
            <a:ext cx="2686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rc-2"/>
          <p:cNvPicPr>
            <a:picLocks noChangeAspect="1" noChangeArrowheads="1"/>
          </p:cNvPicPr>
          <p:nvPr/>
        </p:nvPicPr>
        <p:blipFill>
          <a:blip r:embed="rId4" cstate="print"/>
          <a:srcRect b="-3703"/>
          <a:stretch>
            <a:fillRect/>
          </a:stretch>
        </p:blipFill>
        <p:spPr bwMode="auto">
          <a:xfrm>
            <a:off x="32766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src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src-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048000"/>
            <a:ext cx="2667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src-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0480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src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048001"/>
            <a:ext cx="2676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src-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8026" y="4924426"/>
            <a:ext cx="2695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Box 19"/>
          <p:cNvSpPr txBox="1">
            <a:spLocks noChangeArrowheads="1"/>
          </p:cNvSpPr>
          <p:nvPr/>
        </p:nvSpPr>
        <p:spPr bwMode="auto">
          <a:xfrm>
            <a:off x="5410200" y="3124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A3</a:t>
            </a:r>
          </a:p>
        </p:txBody>
      </p:sp>
      <p:sp>
        <p:nvSpPr>
          <p:cNvPr id="19468" name="TextBox 20"/>
          <p:cNvSpPr txBox="1">
            <a:spLocks noChangeArrowheads="1"/>
          </p:cNvSpPr>
          <p:nvPr/>
        </p:nvSpPr>
        <p:spPr bwMode="auto">
          <a:xfrm>
            <a:off x="5410200" y="501174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A4</a:t>
            </a:r>
          </a:p>
        </p:txBody>
      </p:sp>
      <p:sp>
        <p:nvSpPr>
          <p:cNvPr id="19469" name="TextBox 21"/>
          <p:cNvSpPr txBox="1">
            <a:spLocks noChangeArrowheads="1"/>
          </p:cNvSpPr>
          <p:nvPr/>
        </p:nvSpPr>
        <p:spPr bwMode="auto">
          <a:xfrm>
            <a:off x="54102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A2</a:t>
            </a:r>
          </a:p>
        </p:txBody>
      </p:sp>
      <p:sp>
        <p:nvSpPr>
          <p:cNvPr id="19470" name="TextBox 22"/>
          <p:cNvSpPr txBox="1">
            <a:spLocks noChangeArrowheads="1"/>
          </p:cNvSpPr>
          <p:nvPr/>
        </p:nvSpPr>
        <p:spPr bwMode="auto">
          <a:xfrm>
            <a:off x="7162800" y="3124200"/>
            <a:ext cx="1676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C4 (middle C)</a:t>
            </a:r>
          </a:p>
        </p:txBody>
      </p:sp>
      <p:sp>
        <p:nvSpPr>
          <p:cNvPr id="19471" name="TextBox 23"/>
          <p:cNvSpPr txBox="1">
            <a:spLocks noChangeArrowheads="1"/>
          </p:cNvSpPr>
          <p:nvPr/>
        </p:nvSpPr>
        <p:spPr bwMode="auto">
          <a:xfrm>
            <a:off x="82296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C3</a:t>
            </a:r>
          </a:p>
        </p:txBody>
      </p:sp>
      <p:sp>
        <p:nvSpPr>
          <p:cNvPr id="19472" name="TextBox 24"/>
          <p:cNvSpPr txBox="1">
            <a:spLocks noChangeArrowheads="1"/>
          </p:cNvSpPr>
          <p:nvPr/>
        </p:nvSpPr>
        <p:spPr bwMode="auto">
          <a:xfrm>
            <a:off x="2362200" y="3124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F#3</a:t>
            </a: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>
            <a:off x="2362200" y="1219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F#2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294" y="3600450"/>
            <a:ext cx="3801804" cy="3181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Filtering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76200" y="1219201"/>
            <a:ext cx="8229600" cy="4525963"/>
          </a:xfrm>
        </p:spPr>
        <p:txBody>
          <a:bodyPr/>
          <a:lstStyle/>
          <a:p>
            <a:pPr>
              <a:buNone/>
            </a:pPr>
            <a:br>
              <a:rPr lang="en-US" sz="8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Elapse time:</a:t>
            </a:r>
            <a:r>
              <a:rPr lang="en-US" sz="2400" dirty="0">
                <a:latin typeface="Calibri"/>
                <a:cs typeface="Calibri"/>
              </a:rPr>
              <a:t> 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1:t-1 </a:t>
            </a:r>
            <a:r>
              <a:rPr lang="en-US" sz="2400" dirty="0">
                <a:latin typeface="Calibri"/>
                <a:cs typeface="Calibri"/>
              </a:rPr>
              <a:t>)</a:t>
            </a: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br>
              <a:rPr lang="en-US" sz="2400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Observe: </a:t>
            </a:r>
            <a:r>
              <a:rPr lang="en-US" sz="2400" dirty="0">
                <a:latin typeface="Calibri"/>
                <a:cs typeface="Calibri"/>
              </a:rPr>
              <a:t>compute P( </a:t>
            </a:r>
            <a:r>
              <a:rPr lang="en-US" sz="2400" dirty="0" err="1">
                <a:latin typeface="Calibri"/>
                <a:cs typeface="Calibri"/>
              </a:rPr>
              <a:t>X</a:t>
            </a:r>
            <a:r>
              <a:rPr lang="en-US" sz="2400" baseline="-25000" dirty="0" err="1">
                <a:latin typeface="Calibri"/>
                <a:cs typeface="Calibri"/>
              </a:rPr>
              <a:t>t</a:t>
            </a:r>
            <a:r>
              <a:rPr lang="en-US" sz="2400" baseline="-2500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| e</a:t>
            </a:r>
            <a:r>
              <a:rPr lang="en-US" sz="2400" baseline="-25000" dirty="0">
                <a:latin typeface="Calibri"/>
                <a:cs typeface="Calibri"/>
              </a:rPr>
              <a:t>1:t </a:t>
            </a:r>
            <a:r>
              <a:rPr lang="en-US" sz="2400" dirty="0">
                <a:latin typeface="Calibri"/>
                <a:cs typeface="Calibri"/>
              </a:rPr>
              <a:t>)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196" name="Oval 6"/>
          <p:cNvSpPr>
            <a:spLocks noChangeArrowheads="1"/>
          </p:cNvSpPr>
          <p:nvPr/>
        </p:nvSpPr>
        <p:spPr bwMode="auto">
          <a:xfrm>
            <a:off x="30099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8197" name="AutoShape 7"/>
          <p:cNvCxnSpPr>
            <a:cxnSpLocks noChangeShapeType="1"/>
            <a:stCxn id="8196" idx="4"/>
            <a:endCxn id="8202" idx="0"/>
          </p:cNvCxnSpPr>
          <p:nvPr/>
        </p:nvCxnSpPr>
        <p:spPr bwMode="auto">
          <a:xfrm rot="5400000">
            <a:off x="31242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198" name="Oval 8"/>
          <p:cNvSpPr>
            <a:spLocks noChangeArrowheads="1"/>
          </p:cNvSpPr>
          <p:nvPr/>
        </p:nvSpPr>
        <p:spPr bwMode="auto">
          <a:xfrm>
            <a:off x="15240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199" name="AutoShape 9"/>
          <p:cNvCxnSpPr>
            <a:cxnSpLocks noChangeShapeType="1"/>
            <a:stCxn id="8200" idx="6"/>
            <a:endCxn id="8196" idx="2"/>
          </p:cNvCxnSpPr>
          <p:nvPr/>
        </p:nvCxnSpPr>
        <p:spPr bwMode="auto">
          <a:xfrm>
            <a:off x="2057401" y="4838701"/>
            <a:ext cx="952500" cy="1588"/>
          </a:xfrm>
          <a:prstGeom prst="straightConnector1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</p:spPr>
      </p:cxnSp>
      <p:sp>
        <p:nvSpPr>
          <p:cNvPr id="8200" name="Oval 10"/>
          <p:cNvSpPr>
            <a:spLocks noChangeArrowheads="1"/>
          </p:cNvSpPr>
          <p:nvPr/>
        </p:nvSpPr>
        <p:spPr bwMode="auto">
          <a:xfrm>
            <a:off x="1524000" y="4572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8201" name="AutoShape 11"/>
          <p:cNvCxnSpPr>
            <a:cxnSpLocks noChangeShapeType="1"/>
            <a:stCxn id="8200" idx="4"/>
            <a:endCxn id="8198" idx="0"/>
          </p:cNvCxnSpPr>
          <p:nvPr/>
        </p:nvCxnSpPr>
        <p:spPr bwMode="auto">
          <a:xfrm rot="5400000">
            <a:off x="1638301" y="5257802"/>
            <a:ext cx="304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202" name="Oval 17"/>
          <p:cNvSpPr>
            <a:spLocks noChangeArrowheads="1"/>
          </p:cNvSpPr>
          <p:nvPr/>
        </p:nvSpPr>
        <p:spPr bwMode="auto">
          <a:xfrm>
            <a:off x="3009900" y="5410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4114800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52" name="TextBox 25"/>
          <p:cNvSpPr txBox="1">
            <a:spLocks noChangeArrowheads="1"/>
          </p:cNvSpPr>
          <p:nvPr/>
        </p:nvSpPr>
        <p:spPr bwMode="auto">
          <a:xfrm>
            <a:off x="7599127" y="4648201"/>
            <a:ext cx="1109595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&lt;0.5, 0.5&gt;</a:t>
            </a:r>
          </a:p>
        </p:txBody>
      </p:sp>
      <p:sp>
        <p:nvSpPr>
          <p:cNvPr id="8205" name="TextBox 26"/>
          <p:cNvSpPr txBox="1">
            <a:spLocks noChangeArrowheads="1"/>
          </p:cNvSpPr>
          <p:nvPr/>
        </p:nvSpPr>
        <p:spPr bwMode="auto">
          <a:xfrm>
            <a:off x="6712616" y="4267201"/>
            <a:ext cx="2433354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Belief: &lt;P(rain), P(sun)&gt;</a:t>
            </a:r>
          </a:p>
        </p:txBody>
      </p:sp>
      <p:pic>
        <p:nvPicPr>
          <p:cNvPr id="10254" name="Picture 28" descr="TP_tmp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3717" y="4724400"/>
            <a:ext cx="685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51" descr="TP_tmp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4917" y="5207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53" descr="TP_tmp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4917" y="5715000"/>
            <a:ext cx="2514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7" name="TextBox 32"/>
          <p:cNvSpPr txBox="1">
            <a:spLocks noChangeArrowheads="1"/>
          </p:cNvSpPr>
          <p:nvPr/>
        </p:nvSpPr>
        <p:spPr bwMode="auto">
          <a:xfrm>
            <a:off x="7482901" y="51054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&lt;0.82, 0.18&gt;</a:t>
            </a:r>
          </a:p>
        </p:txBody>
      </p:sp>
      <p:sp>
        <p:nvSpPr>
          <p:cNvPr id="10258" name="TextBox 33"/>
          <p:cNvSpPr txBox="1">
            <a:spLocks noChangeArrowheads="1"/>
          </p:cNvSpPr>
          <p:nvPr/>
        </p:nvSpPr>
        <p:spPr bwMode="auto">
          <a:xfrm>
            <a:off x="7482901" y="5638801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&lt;0.63, 0.37&gt;</a:t>
            </a:r>
          </a:p>
        </p:txBody>
      </p:sp>
      <p:sp>
        <p:nvSpPr>
          <p:cNvPr id="10259" name="TextBox 34"/>
          <p:cNvSpPr txBox="1">
            <a:spLocks noChangeArrowheads="1"/>
          </p:cNvSpPr>
          <p:nvPr/>
        </p:nvSpPr>
        <p:spPr bwMode="auto">
          <a:xfrm>
            <a:off x="7482901" y="6107114"/>
            <a:ext cx="134363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&lt;0.88, 0.12&gt;</a:t>
            </a:r>
          </a:p>
        </p:txBody>
      </p:sp>
      <p:sp>
        <p:nvSpPr>
          <p:cNvPr id="10260" name="TextBox 38"/>
          <p:cNvSpPr txBox="1">
            <a:spLocks noChangeArrowheads="1"/>
          </p:cNvSpPr>
          <p:nvPr/>
        </p:nvSpPr>
        <p:spPr bwMode="auto">
          <a:xfrm>
            <a:off x="9100869" y="4648201"/>
            <a:ext cx="121399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Prior on X</a:t>
            </a:r>
            <a:r>
              <a:rPr lang="en-US" i="1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0261" name="TextBox 39"/>
          <p:cNvSpPr txBox="1">
            <a:spLocks noChangeArrowheads="1"/>
          </p:cNvSpPr>
          <p:nvPr/>
        </p:nvSpPr>
        <p:spPr bwMode="auto">
          <a:xfrm>
            <a:off x="9100867" y="5105401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sp>
        <p:nvSpPr>
          <p:cNvPr id="10262" name="TextBox 40"/>
          <p:cNvSpPr txBox="1">
            <a:spLocks noChangeArrowheads="1"/>
          </p:cNvSpPr>
          <p:nvPr/>
        </p:nvSpPr>
        <p:spPr bwMode="auto">
          <a:xfrm>
            <a:off x="9100867" y="5638801"/>
            <a:ext cx="1317872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Elapse time</a:t>
            </a:r>
          </a:p>
        </p:txBody>
      </p:sp>
      <p:sp>
        <p:nvSpPr>
          <p:cNvPr id="10263" name="TextBox 41"/>
          <p:cNvSpPr txBox="1">
            <a:spLocks noChangeArrowheads="1"/>
          </p:cNvSpPr>
          <p:nvPr/>
        </p:nvSpPr>
        <p:spPr bwMode="auto">
          <a:xfrm>
            <a:off x="9100867" y="6107114"/>
            <a:ext cx="1003183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i="1">
                <a:latin typeface="Calibri"/>
                <a:cs typeface="Calibri"/>
              </a:rPr>
              <a:t>Observe</a:t>
            </a:r>
          </a:p>
        </p:txBody>
      </p:sp>
      <p:pic>
        <p:nvPicPr>
          <p:cNvPr id="27" name="Picture 26" descr="TP_tmp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8317" y="6172200"/>
            <a:ext cx="32512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4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8977" y="1920876"/>
            <a:ext cx="7159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5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5214" y="3429002"/>
            <a:ext cx="5949951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9" name="TextBox 14"/>
          <p:cNvSpPr txBox="1">
            <a:spLocks noChangeArrowheads="1"/>
          </p:cNvSpPr>
          <p:nvPr/>
        </p:nvSpPr>
        <p:spPr bwMode="auto">
          <a:xfrm>
            <a:off x="7696200" y="6488113"/>
            <a:ext cx="4495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Exact Filtering (L15D2)]</a:t>
            </a: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4" cstate="print"/>
          <a:srcRect l="690" t="1317" r="1482" b="2063"/>
          <a:stretch>
            <a:fillRect/>
          </a:stretch>
        </p:blipFill>
        <p:spPr bwMode="auto">
          <a:xfrm>
            <a:off x="8480809" y="1477109"/>
            <a:ext cx="3205424" cy="215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10257" grpId="0"/>
      <p:bldP spid="10258" grpId="0"/>
      <p:bldP spid="10259" grpId="0"/>
      <p:bldP spid="10260" grpId="0"/>
      <p:bldP spid="10261" grpId="0"/>
      <p:bldP spid="10262" grpId="0"/>
      <p:bldP spid="1026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Acoustic Feature Sequence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Time slices are translated into acoustic feature vectors (~39 real numbers per slice)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These are the observations E, now we need the hidden states X</a:t>
            </a:r>
          </a:p>
        </p:txBody>
      </p:sp>
      <p:pic>
        <p:nvPicPr>
          <p:cNvPr id="20484" name="Picture 4" descr="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580" y="2752725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5488702">
            <a:off x="1726485" y="3121614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69730" y="4784726"/>
            <a:ext cx="6858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……………………………………………..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12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13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14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15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16</a:t>
            </a:r>
            <a:r>
              <a:rPr lang="en-US" dirty="0">
                <a:latin typeface="Calibri"/>
                <a:cs typeface="Calibri"/>
              </a:rPr>
              <a:t>………..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7989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9513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1037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84085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82561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>
            <a:off x="7036930" y="4114800"/>
            <a:ext cx="8382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7646530" y="4114800"/>
            <a:ext cx="5334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8332330" y="4114800"/>
            <a:ext cx="2286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8027530" y="4114800"/>
            <a:ext cx="304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>
            <a:off x="7341730" y="4114800"/>
            <a:ext cx="685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State Space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HMM Specification</a:t>
            </a:r>
          </a:p>
          <a:p>
            <a:pPr lvl="1"/>
            <a:r>
              <a:rPr lang="en-US" sz="2400" dirty="0"/>
              <a:t>P(E|X) encodes which acoustic vectors are appropriate for each phoneme (each kind of sound)</a:t>
            </a:r>
          </a:p>
          <a:p>
            <a:pPr lvl="1"/>
            <a:r>
              <a:rPr lang="en-US" sz="2400" dirty="0"/>
              <a:t>P(X|X’) encodes how sounds can be strung together </a:t>
            </a:r>
          </a:p>
          <a:p>
            <a:pPr lvl="1"/>
            <a:endParaRPr lang="en-US" sz="2400" dirty="0"/>
          </a:p>
          <a:p>
            <a:r>
              <a:rPr lang="en-US" sz="2800" dirty="0"/>
              <a:t>State Space</a:t>
            </a:r>
          </a:p>
          <a:p>
            <a:pPr lvl="1"/>
            <a:r>
              <a:rPr lang="en-US" sz="2400" dirty="0"/>
              <a:t>We will have one state for each sound in each word</a:t>
            </a:r>
          </a:p>
          <a:p>
            <a:pPr lvl="1"/>
            <a:r>
              <a:rPr lang="en-US" sz="2400" dirty="0"/>
              <a:t>Mostly, states advance sound by sound</a:t>
            </a:r>
          </a:p>
          <a:p>
            <a:pPr lvl="1"/>
            <a:r>
              <a:rPr lang="en-US" sz="2400" dirty="0"/>
              <a:t>Build a little state graph for each word and chain them together to form the state space X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States in a Word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ne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49" y="1849439"/>
            <a:ext cx="8705851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Transitions with a Bigram Model</a:t>
            </a:r>
          </a:p>
        </p:txBody>
      </p:sp>
      <p:pic>
        <p:nvPicPr>
          <p:cNvPr id="23556" name="Picture 4" descr="search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1347789"/>
            <a:ext cx="524510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798396" y="6519445"/>
            <a:ext cx="2362566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Figure: Huang et al, p. 618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48600" y="1651001"/>
            <a:ext cx="2895600" cy="2308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198015222 the first</a:t>
            </a:r>
          </a:p>
          <a:p>
            <a:r>
              <a:rPr lang="en-US" dirty="0">
                <a:latin typeface="Calibri"/>
                <a:cs typeface="Calibri"/>
              </a:rPr>
              <a:t>194623024 the same</a:t>
            </a:r>
          </a:p>
          <a:p>
            <a:r>
              <a:rPr lang="en-US" dirty="0">
                <a:latin typeface="Calibri"/>
                <a:cs typeface="Calibri"/>
              </a:rPr>
              <a:t>168504105 the following</a:t>
            </a:r>
          </a:p>
          <a:p>
            <a:r>
              <a:rPr lang="en-US" dirty="0">
                <a:latin typeface="Calibri"/>
                <a:cs typeface="Calibri"/>
              </a:rPr>
              <a:t>158562063 the world</a:t>
            </a:r>
          </a:p>
          <a:p>
            <a:r>
              <a:rPr lang="en-US" dirty="0">
                <a:latin typeface="Calibri"/>
                <a:cs typeface="Calibri"/>
              </a:rPr>
              <a:t>…</a:t>
            </a:r>
          </a:p>
          <a:p>
            <a:r>
              <a:rPr lang="en-US" dirty="0">
                <a:latin typeface="Calibri"/>
                <a:cs typeface="Calibri"/>
              </a:rPr>
              <a:t>14112454 the door</a:t>
            </a:r>
          </a:p>
          <a:p>
            <a:r>
              <a:rPr lang="en-US" dirty="0">
                <a:latin typeface="Calibri"/>
                <a:cs typeface="Calibri"/>
              </a:rPr>
              <a:t>-----------------------------------</a:t>
            </a:r>
          </a:p>
          <a:p>
            <a:r>
              <a:rPr lang="en-US" dirty="0">
                <a:latin typeface="Calibri"/>
                <a:cs typeface="Calibri"/>
              </a:rPr>
              <a:t>23135851162 the *</a:t>
            </a:r>
          </a:p>
        </p:txBody>
      </p:sp>
      <p:pic>
        <p:nvPicPr>
          <p:cNvPr id="8" name="Picture 7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546600"/>
            <a:ext cx="309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-5400000">
            <a:off x="6623844" y="2571235"/>
            <a:ext cx="1905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Training Counts</a:t>
            </a:r>
          </a:p>
        </p:txBody>
      </p:sp>
      <p:pic>
        <p:nvPicPr>
          <p:cNvPr id="10" name="Picture 9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8600" y="5537200"/>
            <a:ext cx="9652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Decoding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404600" cy="4729164"/>
          </a:xfrm>
        </p:spPr>
        <p:txBody>
          <a:bodyPr/>
          <a:lstStyle/>
          <a:p>
            <a:r>
              <a:rPr lang="en-US" sz="2400" dirty="0"/>
              <a:t>Finding the words given the acoustics is an HMM inference problem</a:t>
            </a:r>
          </a:p>
          <a:p>
            <a:r>
              <a:rPr lang="en-US" sz="2400" dirty="0"/>
              <a:t>Which state sequence x</a:t>
            </a:r>
            <a:r>
              <a:rPr lang="en-US" sz="2400" baseline="-25000" dirty="0"/>
              <a:t>1:T</a:t>
            </a:r>
            <a:r>
              <a:rPr lang="en-US" sz="2400" dirty="0"/>
              <a:t> is most likely given the evidence e</a:t>
            </a:r>
            <a:r>
              <a:rPr lang="en-US" sz="2400" baseline="-25000" dirty="0"/>
              <a:t>1:T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From the sequence x, we can simply read off the words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667000"/>
            <a:ext cx="4083051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705100"/>
            <a:ext cx="343693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437" y="4191000"/>
            <a:ext cx="6107288" cy="2390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Ghostbusters Exact Filtering (Reminder)</a:t>
            </a:r>
          </a:p>
        </p:txBody>
      </p:sp>
      <p:pic>
        <p:nvPicPr>
          <p:cNvPr id="5" name="Ghostbusters -- Exact Filte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6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246508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36602587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\textcolor{BrickRed}{P(x_t | e_{1:t} )} \propto \textcolor{OliveGreen}{P(x_t | e_{1:t-1})} \cdot \textcolor{black}{P(e_t | x_t )} 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50"/>
  <p:tag name="PICTUREFILESIZE" val="4585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368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hat{P}(\mbox{door} | \mbox{the}) = \frac{14112454}{23135851162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769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0006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8"/>
  <p:tag name="PICTUREFILESIZE" val="13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x^*_{1:T} = \argmax_{x_{1:T}} P(x_{1:T} |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153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argmax_{x_{1:T}} P(x_{1:T} 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9"/>
  <p:tag name="PICTUREFILESIZE" val="127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P(X_1)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7"/>
  <p:tag name="PICTUREFILESIZE" val="110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1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OliveGreen}{P(X_2 \ | \ E_1 = \textit{umbrella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99"/>
  <p:tag name="PICTUREFILESIZE" val="3033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\textcolor{BrickRed}{P(X_2\ | \ E_1 = \textit{umb}, E_2 = \textit{umb})}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28"/>
  <p:tag name="PICTUREFILESIZE" val="3919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begin{document}&#10;$$ \textcolor{OliveGreen}{P(x_t | e_{1:t-1} )} = \sum_{x_{t-1}} \textcolor{BrickRed}{P( x_{t-1} | e_{1:t-1} )} \cdot \textcolor{black}{P( x_t | x_{t-1} )}$$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200"/>
  <p:tag name="PICTUREFILESIZE" val="127876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65405</TotalTime>
  <Words>2466</Words>
  <Application>Microsoft Office PowerPoint</Application>
  <PresentationFormat>Widescreen</PresentationFormat>
  <Paragraphs>571</Paragraphs>
  <Slides>54</Slides>
  <Notes>11</Notes>
  <HiddenSlides>3</HiddenSlides>
  <MMClips>11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Wingdings</vt:lpstr>
      <vt:lpstr>dan-berkeley-nlp-v1</vt:lpstr>
      <vt:lpstr>Videoclip</vt:lpstr>
      <vt:lpstr>Photo Editor Photo</vt:lpstr>
      <vt:lpstr>CAP 5636 – Advanced Artificial Intelligence </vt:lpstr>
      <vt:lpstr>Today</vt:lpstr>
      <vt:lpstr>Recap: Reasoning Over Time</vt:lpstr>
      <vt:lpstr>Video of Demo Ghostbusters Markov Model (Reminder)</vt:lpstr>
      <vt:lpstr>Recap: Filtering</vt:lpstr>
      <vt:lpstr>Video of Ghostbusters Exact Filtering (Reminder)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Demo Bonanza!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  <vt:lpstr>Dynamic Bayes Nets</vt:lpstr>
      <vt:lpstr>Dynamic Bayes Nets (DBNs)</vt:lpstr>
      <vt:lpstr>Video of Demo Pacman Sonar Ghost DBN Model</vt:lpstr>
      <vt:lpstr>Exact Inference in DBNs</vt:lpstr>
      <vt:lpstr>DBN Particle Filters</vt:lpstr>
      <vt:lpstr>Most Likely Explanation</vt:lpstr>
      <vt:lpstr>HMMs: MLE Queries</vt:lpstr>
      <vt:lpstr>State Trellis</vt:lpstr>
      <vt:lpstr>Forward / Viterbi Algorithms</vt:lpstr>
      <vt:lpstr>AI in the News</vt:lpstr>
      <vt:lpstr>Challenge</vt:lpstr>
      <vt:lpstr>HMM</vt:lpstr>
      <vt:lpstr>Results</vt:lpstr>
      <vt:lpstr>Results</vt:lpstr>
      <vt:lpstr>Speech Recognition</vt:lpstr>
      <vt:lpstr>Digitizing Speech</vt:lpstr>
      <vt:lpstr>Speech Recognition in Action</vt:lpstr>
      <vt:lpstr>Digitizing Speech</vt:lpstr>
      <vt:lpstr>Speech in an Hour</vt:lpstr>
      <vt:lpstr>Spectral Analysis</vt:lpstr>
      <vt:lpstr>Part of [ae] from “lab”</vt:lpstr>
      <vt:lpstr>Why These Peaks? </vt:lpstr>
      <vt:lpstr>Resonances of the Vocal Tract</vt:lpstr>
      <vt:lpstr>Spectrum Shapes</vt:lpstr>
      <vt:lpstr>Video of Demo Speech Synthesis</vt:lpstr>
      <vt:lpstr>PowerPoint Presentation</vt:lpstr>
      <vt:lpstr>Acoustic Feature Sequence</vt:lpstr>
      <vt:lpstr>Speech State Space</vt:lpstr>
      <vt:lpstr>States in a Word</vt:lpstr>
      <vt:lpstr>Transitions with a Bigram Model</vt:lpstr>
      <vt:lpstr>Decoding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lboloni</cp:lastModifiedBy>
  <cp:revision>4069</cp:revision>
  <cp:lastPrinted>2014-03-13T16:53:01Z</cp:lastPrinted>
  <dcterms:created xsi:type="dcterms:W3CDTF">2004-08-27T04:16:05Z</dcterms:created>
  <dcterms:modified xsi:type="dcterms:W3CDTF">2019-11-05T17:08:19Z</dcterms:modified>
</cp:coreProperties>
</file>